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2" d="100"/>
          <a:sy n="102" d="100"/>
        </p:scale>
        <p:origin x="-2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B00B9510-342C-49F1-ABC2-DDE7C9FA2F8D}" type="datetimeFigureOut">
              <a:rPr lang="en-US"/>
              <a:pPr>
                <a:defRPr/>
              </a:pPr>
              <a:t>5/11/2011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C7E1A60-3E72-4B7A-96B5-C8DD801775E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AIU has many campuses internationally, including Atlanta, South Florida, Houston and London. There is also a virtual campus which is perfect for students that prefer to take their classes online rather than the classroom scene. AIU accommodates everyone and their educational approach is designed around the realities and challenges of people’s busy lifestyles </a:t>
            </a:r>
          </a:p>
          <a:p>
            <a:pPr eaLnBrk="1" hangingPunct="1">
              <a:spcBef>
                <a:spcPct val="0"/>
              </a:spcBef>
            </a:pPr>
            <a:endParaRPr lang="en-US"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C5C55E-CAF9-407D-9193-0BF601986193}" type="slidenum">
              <a:rPr lang="en-US"/>
              <a:pPr fontAlgn="base">
                <a:spcBef>
                  <a:spcPct val="0"/>
                </a:spcBef>
                <a:spcAft>
                  <a:spcPct val="0"/>
                </a:spcAft>
                <a:defRPr/>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AIU offers comfortable and affordable apartments near campus. The typical housing arrangement is a furnished, two-bedroom, one or two-bathroom apartment with utilities included. Up to four, same gendered students can share one room. Commonly two students will share a bedroom but single rooms are available for a higher cost but they are limited. Or if you prefer to be in the comfort of your own home, you can choose virtual AIU.</a:t>
            </a:r>
          </a:p>
        </p:txBody>
      </p:sp>
      <p:sp>
        <p:nvSpPr>
          <p:cNvPr id="4" name="Slide Number Placeholder 3"/>
          <p:cNvSpPr>
            <a:spLocks noGrp="1"/>
          </p:cNvSpPr>
          <p:nvPr>
            <p:ph type="sldNum" sz="quarter" idx="5"/>
          </p:nvPr>
        </p:nvSpPr>
        <p:spPr/>
        <p:txBody>
          <a:bodyPr/>
          <a:lstStyle/>
          <a:p>
            <a:pPr>
              <a:defRPr/>
            </a:pPr>
            <a:fld id="{1990119C-ACAC-4A2F-AA76-E5E0D299F2BC}" type="slidenum">
              <a:rPr lang="en-US" smtClean="0"/>
              <a:pPr>
                <a:def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AIU’s design school offers interior design in general, or you can get more specific because the programs branch off into commercial interior design, residential interior design and if you want to do something different, building information modeling. You can major in any of these programs. The length of the bachelor's programs will depend on many factors including previous education and your program of interest. To find out your estimated program length, it is best to speak with an admissions advisor for more details. Internship may be available depending which of the locations  of AIU you plan on attending.</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B67A31CD-4D0D-4B27-BC1D-885F7326A8AC}"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If you were planning to go to AIU you would need a high school diploma or a GED. Admission can be different depending on your background, current academic level and which location of AIU you wish to apply.</a:t>
            </a:r>
          </a:p>
        </p:txBody>
      </p:sp>
      <p:sp>
        <p:nvSpPr>
          <p:cNvPr id="4" name="Slide Number Placeholder 3"/>
          <p:cNvSpPr>
            <a:spLocks noGrp="1"/>
          </p:cNvSpPr>
          <p:nvPr>
            <p:ph type="sldNum" sz="quarter" idx="5"/>
          </p:nvPr>
        </p:nvSpPr>
        <p:spPr/>
        <p:txBody>
          <a:bodyPr/>
          <a:lstStyle/>
          <a:p>
            <a:pPr>
              <a:defRPr/>
            </a:pPr>
            <a:fld id="{6CF49D6B-9648-4A06-AEDC-E20A343E1264}"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These are some of the classes required in order to succeed in the interior design program. Students have the opportunity to study the elements of design which include, for example, space, shape, form, mass, line, texture, pattern, light and color in two and three dimensional space through experiments and projects. </a:t>
            </a:r>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4B4091-CA6D-4E17-8765-ED43530B0083}" type="slidenum">
              <a:rPr lang="en-US"/>
              <a:pPr fontAlgn="base">
                <a:spcBef>
                  <a:spcPct val="0"/>
                </a:spcBef>
                <a:spcAft>
                  <a:spcPct val="0"/>
                </a:spcAft>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noFill/>
          <a:ln>
            <a:solidFill>
              <a:srgbClr val="000000"/>
            </a:solidFill>
            <a:miter lim="800000"/>
            <a:headEnd/>
            <a:tailEnd/>
          </a:ln>
        </p:spPr>
      </p:sp>
      <p:sp>
        <p:nvSpPr>
          <p:cNvPr id="2662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Overall AIU is a perfect choice if you are striving to go far in interior design. Students will Have a full understanding of Interior Design career options and skill set requirements.</a:t>
            </a:r>
          </a:p>
          <a:p>
            <a:pPr eaLnBrk="1" hangingPunct="1"/>
            <a:r>
              <a:rPr lang="en-US" smtClean="0"/>
              <a:t>In today’s competitive job world, experience means a lot and AIU will provide students with the experience they need to go far in life.</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35E4A792-CA00-4793-8DFA-58269E89CEF1}" type="datetimeFigureOut">
              <a:rPr lang="en-US"/>
              <a:pPr>
                <a:defRPr/>
              </a:pPr>
              <a:t>5/11/2011</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E7AFCFDA-E403-48AC-BC6D-1C55E8F4A41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BEE9018-9BE4-427D-8F6C-764AC5D51EF5}" type="datetimeFigureOut">
              <a:rPr lang="en-US"/>
              <a:pPr>
                <a:defRPr/>
              </a:pPr>
              <a:t>5/11/2011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BC1A2CE-B484-473F-BB0C-F490693CC4E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CA9872A-E312-4310-87D6-9F010BC36C04}" type="datetimeFigureOut">
              <a:rPr lang="en-US"/>
              <a:pPr>
                <a:defRPr/>
              </a:pPr>
              <a:t>5/11/2011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4148688-D537-495A-8759-A91D576B4FD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65A7366-925B-4918-AEFC-E29FBD81BE4D}" type="datetimeFigureOut">
              <a:rPr lang="en-US"/>
              <a:pPr>
                <a:defRPr/>
              </a:pPr>
              <a:t>5/11/2011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D9D5207-3ED5-49D3-80F5-D182705C45C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BD00364-F50C-48A9-A1E6-DB2B0FAACC45}" type="datetimeFigureOut">
              <a:rPr lang="en-US"/>
              <a:pPr>
                <a:defRPr/>
              </a:pPr>
              <a:t>5/11/2011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A38C09B-6CD8-46B1-AFCB-2352881B27C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A919B53E-D62B-4003-820E-852385092AC1}" type="datetimeFigureOut">
              <a:rPr lang="en-US"/>
              <a:pPr>
                <a:defRPr/>
              </a:pPr>
              <a:t>5/11/2011</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E3542B19-6F7A-4AAC-A876-7F4D3033D84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67190BAC-61FD-40AB-8E74-F0345FAA4271}" type="datetimeFigureOut">
              <a:rPr lang="en-US"/>
              <a:pPr>
                <a:defRPr/>
              </a:pPr>
              <a:t>5/11/2011</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72289250-8920-44C3-AEFA-22440C3D121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86E2098-B675-45B2-8360-5C3190BAEE65}" type="datetimeFigureOut">
              <a:rPr lang="en-US"/>
              <a:pPr>
                <a:defRPr/>
              </a:pPr>
              <a:t>5/11/2011</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84AD02E8-70D4-4FE4-8F38-1C1933617DB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42F8F4E2-99AD-4A4C-953A-0FFD66832351}" type="datetimeFigureOut">
              <a:rPr lang="en-US"/>
              <a:pPr>
                <a:defRPr/>
              </a:pPr>
              <a:t>5/11/2011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2DCB8FA4-6F84-4F34-A824-59C0BCB4AA6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5766417-81A3-40E3-B754-D6757E65B590}" type="datetimeFigureOut">
              <a:rPr lang="en-US"/>
              <a:pPr>
                <a:defRPr/>
              </a:pPr>
              <a:t>5/11/2011</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1C610A61-0AC8-465B-AB46-04509B8D793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DFBBE9A8-A8C0-4F6A-BE52-3ADA884CE064}" type="datetimeFigureOut">
              <a:rPr lang="en-US"/>
              <a:pPr>
                <a:defRPr/>
              </a:pPr>
              <a:t>5/11/2011</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EA9F6DD7-BB14-4846-B80E-6E8DDBE3D39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9CBE80F8-C3C0-486F-AAB5-A36A7CC3906F}" type="datetimeFigureOut">
              <a:rPr lang="en-US"/>
              <a:pPr>
                <a:defRPr/>
              </a:pPr>
              <a:t>5/11/2011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02A68282-CA22-4CFC-97AA-5BF4179945F7}"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66" r:id="rId8"/>
    <p:sldLayoutId id="2147483674" r:id="rId9"/>
    <p:sldLayoutId id="2147483665" r:id="rId10"/>
    <p:sldLayoutId id="2147483664"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m/imgres?imgurl=http://www.clker.com/cliparts/8/9/9/d/11949855741697952186small_house_01.svg.med.png&amp;imgrefurl=http://www.clker.com/clipart-3518.html&amp;h=297&amp;w=288&amp;sz=5&amp;tbnid=a01vMjbYM7AAFM:&amp;tbnh=228&amp;tbnw=221&amp;prev=/search?q=house+clip+art&amp;tbm=isch&amp;tbo=u&amp;zoom=1&amp;q=house+clip+art&amp;hl=en&amp;usg=__YY4Xs9HcfG7j6XzxDZr8kAJBZyE=&amp;sa=X&amp;ei=6mHJTfTsKoLE0QHi24yFCQ&amp;ved=0CBoQ9QEwAQ"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8153400" cy="2057400"/>
          </a:xfrm>
        </p:spPr>
        <p:txBody>
          <a:bodyPr>
            <a:normAutofit fontScale="90000"/>
          </a:bodyPr>
          <a:lstStyle/>
          <a:p>
            <a:pPr algn="ctr" eaLnBrk="1" fontAlgn="auto" hangingPunct="1">
              <a:spcAft>
                <a:spcPts val="0"/>
              </a:spcAft>
              <a:defRPr/>
            </a:pPr>
            <a:r>
              <a:rPr lang="en-US" dirty="0" smtClean="0"/>
              <a:t>American </a:t>
            </a:r>
            <a:br>
              <a:rPr lang="en-US" dirty="0" smtClean="0"/>
            </a:br>
            <a:r>
              <a:rPr lang="en-US" dirty="0" smtClean="0"/>
              <a:t>Intercontinental </a:t>
            </a:r>
            <a:br>
              <a:rPr lang="en-US" dirty="0" smtClean="0"/>
            </a:br>
            <a:r>
              <a:rPr lang="en-US" dirty="0" smtClean="0"/>
              <a:t>University</a:t>
            </a:r>
            <a:endParaRPr lang="en-US" dirty="0"/>
          </a:p>
        </p:txBody>
      </p:sp>
      <p:sp>
        <p:nvSpPr>
          <p:cNvPr id="14338" name="Subtitle 2"/>
          <p:cNvSpPr>
            <a:spLocks noGrp="1"/>
          </p:cNvSpPr>
          <p:nvPr>
            <p:ph type="subTitle" idx="1"/>
          </p:nvPr>
        </p:nvSpPr>
        <p:spPr>
          <a:xfrm>
            <a:off x="0" y="3810000"/>
            <a:ext cx="7854950" cy="1752600"/>
          </a:xfrm>
        </p:spPr>
        <p:txBody>
          <a:bodyPr/>
          <a:lstStyle/>
          <a:p>
            <a:pPr marR="0" algn="ctr" eaLnBrk="1" hangingPunct="1"/>
            <a:r>
              <a:rPr lang="en-US" smtClean="0"/>
              <a:t>              By: Kerri Yale</a:t>
            </a:r>
          </a:p>
        </p:txBody>
      </p:sp>
      <p:pic>
        <p:nvPicPr>
          <p:cNvPr id="14339" name="Picture 2" descr="http://www.collegeboost.com/pictures/AIU-logo.gif"/>
          <p:cNvPicPr>
            <a:picLocks noChangeAspect="1" noChangeArrowheads="1"/>
          </p:cNvPicPr>
          <p:nvPr/>
        </p:nvPicPr>
        <p:blipFill>
          <a:blip r:embed="rId2"/>
          <a:srcRect/>
          <a:stretch>
            <a:fillRect/>
          </a:stretch>
        </p:blipFill>
        <p:spPr bwMode="auto">
          <a:xfrm>
            <a:off x="2819400" y="4419600"/>
            <a:ext cx="3352800" cy="201136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57200" y="1066800"/>
            <a:ext cx="8229600" cy="1143000"/>
          </a:xfrm>
        </p:spPr>
        <p:txBody>
          <a:bodyPr/>
          <a:lstStyle/>
          <a:p>
            <a:pPr eaLnBrk="1" hangingPunct="1"/>
            <a:r>
              <a:rPr lang="en-US" sz="7200" smtClean="0"/>
              <a:t>About AIU</a:t>
            </a:r>
          </a:p>
        </p:txBody>
      </p:sp>
      <p:sp>
        <p:nvSpPr>
          <p:cNvPr id="15362" name="Content Placeholder 2"/>
          <p:cNvSpPr>
            <a:spLocks noGrp="1"/>
          </p:cNvSpPr>
          <p:nvPr>
            <p:ph idx="1"/>
          </p:nvPr>
        </p:nvSpPr>
        <p:spPr/>
        <p:txBody>
          <a:bodyPr/>
          <a:lstStyle/>
          <a:p>
            <a:pPr eaLnBrk="1" hangingPunct="1"/>
            <a:endParaRPr lang="en-US" smtClean="0"/>
          </a:p>
          <a:p>
            <a:pPr eaLnBrk="1" hangingPunct="1"/>
            <a:r>
              <a:rPr lang="en-US" smtClean="0"/>
              <a:t>Atlanta, South Florida, Houston and London</a:t>
            </a:r>
          </a:p>
          <a:p>
            <a:pPr eaLnBrk="1" hangingPunct="1"/>
            <a:r>
              <a:rPr lang="en-US" smtClean="0"/>
              <a:t>Virtual Campus</a:t>
            </a:r>
          </a:p>
          <a:p>
            <a:pPr eaLnBrk="1" hangingPunct="1"/>
            <a:r>
              <a:rPr lang="en-US" smtClean="0"/>
              <a:t>Established in Europe in 1970</a:t>
            </a:r>
          </a:p>
          <a:p>
            <a:pPr eaLnBrk="1" hangingPunct="1"/>
            <a:r>
              <a:rPr lang="en-US" smtClean="0"/>
              <a:t>Educational approach designed around the realities and challenges of people’s busy lifestyles</a:t>
            </a:r>
          </a:p>
        </p:txBody>
      </p:sp>
      <p:pic>
        <p:nvPicPr>
          <p:cNvPr id="15363" name="Picture 2" descr="http://education-partners.aiuniv.edu/Schools/AIU/aiu_niv/othersites/Images/logo.gif"/>
          <p:cNvPicPr>
            <a:picLocks noChangeAspect="1" noChangeArrowheads="1"/>
          </p:cNvPicPr>
          <p:nvPr/>
        </p:nvPicPr>
        <p:blipFill>
          <a:blip r:embed="rId3"/>
          <a:srcRect/>
          <a:stretch>
            <a:fillRect/>
          </a:stretch>
        </p:blipFill>
        <p:spPr bwMode="auto">
          <a:xfrm>
            <a:off x="4953000" y="990600"/>
            <a:ext cx="3446463" cy="14478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smtClean="0"/>
              <a:t>Housing </a:t>
            </a:r>
          </a:p>
        </p:txBody>
      </p:sp>
      <p:sp>
        <p:nvSpPr>
          <p:cNvPr id="17410" name="Content Placeholder 2"/>
          <p:cNvSpPr>
            <a:spLocks noGrp="1"/>
          </p:cNvSpPr>
          <p:nvPr>
            <p:ph idx="1"/>
          </p:nvPr>
        </p:nvSpPr>
        <p:spPr/>
        <p:txBody>
          <a:bodyPr/>
          <a:lstStyle/>
          <a:p>
            <a:pPr eaLnBrk="1" hangingPunct="1"/>
            <a:r>
              <a:rPr lang="en-US" smtClean="0"/>
              <a:t>Apartments are available</a:t>
            </a:r>
          </a:p>
          <a:p>
            <a:pPr eaLnBrk="1" hangingPunct="1"/>
            <a:r>
              <a:rPr lang="en-US" smtClean="0"/>
              <a:t>Fully furnished</a:t>
            </a:r>
          </a:p>
          <a:p>
            <a:pPr eaLnBrk="1" hangingPunct="1"/>
            <a:r>
              <a:rPr lang="en-US" smtClean="0"/>
              <a:t>Up to four, same-gendered students</a:t>
            </a:r>
          </a:p>
          <a:p>
            <a:pPr eaLnBrk="1" hangingPunct="1"/>
            <a:r>
              <a:rPr lang="en-US" smtClean="0"/>
              <a:t>Single rooms for higher cost</a:t>
            </a:r>
          </a:p>
          <a:p>
            <a:pPr eaLnBrk="1" hangingPunct="1"/>
            <a:r>
              <a:rPr lang="en-US" smtClean="0"/>
              <a:t>Virtual AIU</a:t>
            </a:r>
          </a:p>
          <a:p>
            <a:pPr eaLnBrk="1" hangingPunct="1"/>
            <a:endParaRPr lang="en-US" smtClean="0"/>
          </a:p>
        </p:txBody>
      </p:sp>
      <p:pic>
        <p:nvPicPr>
          <p:cNvPr id="17411" name="Picture 4" descr="http://www.google.com/images?q=tbn:ANd9GcSc92dHsQVeU_SaZpod-EM3mIJi9_AE17Y0H-qmVhr1QKuU5RzOKA8aux5KdQ">
            <a:hlinkClick r:id="rId3"/>
          </p:cNvPr>
          <p:cNvPicPr>
            <a:picLocks noChangeAspect="1" noChangeArrowheads="1"/>
          </p:cNvPicPr>
          <p:nvPr/>
        </p:nvPicPr>
        <p:blipFill>
          <a:blip r:embed="rId4"/>
          <a:srcRect/>
          <a:stretch>
            <a:fillRect/>
          </a:stretch>
        </p:blipFill>
        <p:spPr bwMode="auto">
          <a:xfrm>
            <a:off x="6629400" y="838200"/>
            <a:ext cx="1809750" cy="18669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n-US" smtClean="0"/>
              <a:t>What does AIU have to offer?</a:t>
            </a:r>
          </a:p>
        </p:txBody>
      </p:sp>
      <p:sp>
        <p:nvSpPr>
          <p:cNvPr id="19458" name="Content Placeholder 2"/>
          <p:cNvSpPr>
            <a:spLocks noGrp="1"/>
          </p:cNvSpPr>
          <p:nvPr>
            <p:ph idx="1"/>
          </p:nvPr>
        </p:nvSpPr>
        <p:spPr/>
        <p:txBody>
          <a:bodyPr/>
          <a:lstStyle/>
          <a:p>
            <a:pPr eaLnBrk="1" hangingPunct="1"/>
            <a:r>
              <a:rPr lang="en-US" smtClean="0"/>
              <a:t>Bachelor of Fine Arts (BFA) in Interior Design</a:t>
            </a:r>
          </a:p>
          <a:p>
            <a:pPr eaLnBrk="1" hangingPunct="1"/>
            <a:r>
              <a:rPr lang="en-US" smtClean="0"/>
              <a:t>Specialization in Commercial Interior Design</a:t>
            </a:r>
          </a:p>
          <a:p>
            <a:pPr eaLnBrk="1" hangingPunct="1"/>
            <a:r>
              <a:rPr lang="en-US" smtClean="0"/>
              <a:t>Specialization in Residential Interior Design</a:t>
            </a:r>
          </a:p>
          <a:p>
            <a:pPr eaLnBrk="1" hangingPunct="1"/>
            <a:r>
              <a:rPr lang="en-US" smtClean="0"/>
              <a:t>Specialization in Building Information Modeling (BIM)</a:t>
            </a:r>
          </a:p>
          <a:p>
            <a:pPr eaLnBrk="1" hangingPunct="1"/>
            <a:r>
              <a:rPr lang="en-US" smtClean="0"/>
              <a:t>Internship</a:t>
            </a:r>
            <a:r>
              <a:rPr lang="en-US" b="1" smtClean="0"/>
              <a:t/>
            </a:r>
            <a:br>
              <a:rPr lang="en-US" b="1" smtClean="0"/>
            </a:br>
            <a:r>
              <a:rPr lang="en-US" smtClean="0"/>
              <a:t/>
            </a:r>
            <a:br>
              <a:rPr lang="en-US" smtClean="0"/>
            </a:br>
            <a:r>
              <a:rPr lang="en-US" smtClean="0"/>
              <a:t/>
            </a:r>
            <a:br>
              <a:rPr lang="en-US" smtClean="0"/>
            </a:br>
            <a:endParaRPr lang="en-US" smtClean="0"/>
          </a:p>
          <a:p>
            <a:pPr eaLnBrk="1" hangingPunct="1">
              <a:buFont typeface="Wingdings 2" pitchFamily="18" charset="2"/>
              <a:buNone/>
            </a:pPr>
            <a:endParaRPr lang="en-US" smtClean="0"/>
          </a:p>
          <a:p>
            <a:pPr eaLnBrk="1" hangingPunct="1"/>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smtClean="0"/>
              <a:t>Admission</a:t>
            </a:r>
          </a:p>
        </p:txBody>
      </p:sp>
      <p:sp>
        <p:nvSpPr>
          <p:cNvPr id="21506" name="Content Placeholder 2"/>
          <p:cNvSpPr>
            <a:spLocks noGrp="1"/>
          </p:cNvSpPr>
          <p:nvPr>
            <p:ph idx="1"/>
          </p:nvPr>
        </p:nvSpPr>
        <p:spPr/>
        <p:txBody>
          <a:bodyPr/>
          <a:lstStyle/>
          <a:p>
            <a:pPr eaLnBrk="1" hangingPunct="1"/>
            <a:r>
              <a:rPr lang="en-US" smtClean="0"/>
              <a:t>High school diploma or GED</a:t>
            </a:r>
          </a:p>
          <a:p>
            <a:pPr eaLnBrk="1" hangingPunct="1"/>
            <a:r>
              <a:rPr lang="en-US" smtClean="0"/>
              <a:t>Different depending on background, current academic level and where you wish to apply</a:t>
            </a:r>
          </a:p>
        </p:txBody>
      </p:sp>
      <p:pic>
        <p:nvPicPr>
          <p:cNvPr id="21507" name="Picture 4" descr="states-push-for-bachelors-degrees-at-community-colleges-10022302"/>
          <p:cNvPicPr>
            <a:picLocks noChangeAspect="1" noChangeArrowheads="1"/>
          </p:cNvPicPr>
          <p:nvPr/>
        </p:nvPicPr>
        <p:blipFill>
          <a:blip r:embed="rId3"/>
          <a:srcRect/>
          <a:stretch>
            <a:fillRect/>
          </a:stretch>
        </p:blipFill>
        <p:spPr bwMode="auto">
          <a:xfrm>
            <a:off x="1905000" y="3962400"/>
            <a:ext cx="2743200" cy="182086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pPr eaLnBrk="1" hangingPunct="1"/>
            <a:r>
              <a:rPr lang="en-US" smtClean="0"/>
              <a:t>Course Work</a:t>
            </a:r>
          </a:p>
        </p:txBody>
      </p:sp>
      <p:sp>
        <p:nvSpPr>
          <p:cNvPr id="3" name="Content Placeholder 2"/>
          <p:cNvSpPr>
            <a:spLocks noGrp="1"/>
          </p:cNvSpPr>
          <p:nvPr>
            <p:ph idx="1"/>
          </p:nvPr>
        </p:nvSpPr>
        <p:spPr/>
        <p:txBody>
          <a:bodyPr>
            <a:normAutofit fontScale="85000" lnSpcReduction="20000"/>
          </a:bodyPr>
          <a:lstStyle/>
          <a:p>
            <a:pPr marL="274320" indent="-274320" eaLnBrk="1" fontAlgn="auto" hangingPunct="1">
              <a:spcAft>
                <a:spcPts val="0"/>
              </a:spcAft>
              <a:buClr>
                <a:schemeClr val="accent3"/>
              </a:buClr>
              <a:buFont typeface="Wingdings 2"/>
              <a:buChar char=""/>
              <a:defRPr/>
            </a:pPr>
            <a:r>
              <a:rPr lang="en-US" dirty="0" smtClean="0"/>
              <a:t>Interior Design I </a:t>
            </a:r>
          </a:p>
          <a:p>
            <a:pPr marL="274320" indent="-274320" eaLnBrk="1" fontAlgn="auto" hangingPunct="1">
              <a:spcAft>
                <a:spcPts val="0"/>
              </a:spcAft>
              <a:buClr>
                <a:schemeClr val="accent3"/>
              </a:buClr>
              <a:buFont typeface="Wingdings 2"/>
              <a:buChar char=""/>
              <a:defRPr/>
            </a:pPr>
            <a:r>
              <a:rPr lang="en-US" dirty="0" smtClean="0"/>
              <a:t>Architectural Drafting </a:t>
            </a:r>
          </a:p>
          <a:p>
            <a:pPr marL="274320" indent="-274320" eaLnBrk="1" fontAlgn="auto" hangingPunct="1">
              <a:spcAft>
                <a:spcPts val="0"/>
              </a:spcAft>
              <a:buClr>
                <a:schemeClr val="accent3"/>
              </a:buClr>
              <a:buFont typeface="Wingdings 2"/>
              <a:buChar char=""/>
              <a:defRPr/>
            </a:pPr>
            <a:r>
              <a:rPr lang="en-US" dirty="0" smtClean="0"/>
              <a:t>Color Theory for Interior Design </a:t>
            </a:r>
          </a:p>
          <a:p>
            <a:pPr marL="274320" indent="-274320" eaLnBrk="1" fontAlgn="auto" hangingPunct="1">
              <a:spcAft>
                <a:spcPts val="0"/>
              </a:spcAft>
              <a:buClr>
                <a:schemeClr val="accent3"/>
              </a:buClr>
              <a:buFont typeface="Wingdings 2"/>
              <a:buChar char=""/>
              <a:defRPr/>
            </a:pPr>
            <a:r>
              <a:rPr lang="en-US" dirty="0" smtClean="0"/>
              <a:t>Human Factors &amp; Contextual Studies </a:t>
            </a:r>
          </a:p>
          <a:p>
            <a:pPr marL="274320" indent="-274320" eaLnBrk="1" fontAlgn="auto" hangingPunct="1">
              <a:spcAft>
                <a:spcPts val="0"/>
              </a:spcAft>
              <a:buClr>
                <a:schemeClr val="accent3"/>
              </a:buClr>
              <a:buFont typeface="Wingdings 2"/>
              <a:buChar char=""/>
              <a:defRPr/>
            </a:pPr>
            <a:r>
              <a:rPr lang="en-US" dirty="0" smtClean="0"/>
              <a:t>Interior Design II </a:t>
            </a:r>
          </a:p>
          <a:p>
            <a:pPr marL="274320" indent="-274320" eaLnBrk="1" fontAlgn="auto" hangingPunct="1">
              <a:spcAft>
                <a:spcPts val="0"/>
              </a:spcAft>
              <a:buClr>
                <a:schemeClr val="accent3"/>
              </a:buClr>
              <a:buFont typeface="Wingdings 2"/>
              <a:buChar char=""/>
              <a:defRPr/>
            </a:pPr>
            <a:r>
              <a:rPr lang="en-US" dirty="0" smtClean="0"/>
              <a:t>Furniture Design </a:t>
            </a:r>
          </a:p>
          <a:p>
            <a:pPr marL="274320" indent="-274320" eaLnBrk="1" fontAlgn="auto" hangingPunct="1">
              <a:spcAft>
                <a:spcPts val="0"/>
              </a:spcAft>
              <a:buClr>
                <a:schemeClr val="accent3"/>
              </a:buClr>
              <a:buFont typeface="Wingdings 2"/>
              <a:buChar char=""/>
              <a:defRPr/>
            </a:pPr>
            <a:r>
              <a:rPr lang="en-US" dirty="0" smtClean="0"/>
              <a:t>History of Architecture &amp; Design I </a:t>
            </a:r>
          </a:p>
          <a:p>
            <a:pPr marL="274320" indent="-274320" eaLnBrk="1" fontAlgn="auto" hangingPunct="1">
              <a:spcAft>
                <a:spcPts val="0"/>
              </a:spcAft>
              <a:buClr>
                <a:schemeClr val="accent3"/>
              </a:buClr>
              <a:buFont typeface="Wingdings 2"/>
              <a:buChar char=""/>
              <a:defRPr/>
            </a:pPr>
            <a:r>
              <a:rPr lang="en-US" dirty="0" smtClean="0"/>
              <a:t>History of Architecture &amp; Design II </a:t>
            </a:r>
          </a:p>
          <a:p>
            <a:pPr marL="274320" indent="-274320" eaLnBrk="1" fontAlgn="auto" hangingPunct="1">
              <a:spcAft>
                <a:spcPts val="0"/>
              </a:spcAft>
              <a:buClr>
                <a:schemeClr val="accent3"/>
              </a:buClr>
              <a:buFont typeface="Wingdings 2"/>
              <a:buChar char=""/>
              <a:defRPr/>
            </a:pPr>
            <a:r>
              <a:rPr lang="en-US" dirty="0" smtClean="0"/>
              <a:t>Materials &amp; Resources </a:t>
            </a:r>
          </a:p>
          <a:p>
            <a:pPr marL="274320" indent="-274320" eaLnBrk="1" fontAlgn="auto" hangingPunct="1">
              <a:spcAft>
                <a:spcPts val="0"/>
              </a:spcAft>
              <a:buClr>
                <a:schemeClr val="accent3"/>
              </a:buClr>
              <a:buFont typeface="Wingdings 2"/>
              <a:buChar char=""/>
              <a:defRPr/>
            </a:pPr>
            <a:r>
              <a:rPr lang="en-US" dirty="0" smtClean="0"/>
              <a:t>Textile Applications </a:t>
            </a:r>
          </a:p>
          <a:p>
            <a:pPr marL="274320" indent="-274320" eaLnBrk="1" fontAlgn="auto" hangingPunct="1">
              <a:spcAft>
                <a:spcPts val="0"/>
              </a:spcAft>
              <a:buClr>
                <a:schemeClr val="accent3"/>
              </a:buClr>
              <a:buFont typeface="Wingdings 2"/>
              <a:buChar char=""/>
              <a:defRPr/>
            </a:pPr>
            <a:r>
              <a:rPr lang="en-US" dirty="0" smtClean="0"/>
              <a:t>Drawing &amp; Perspectives Development </a:t>
            </a:r>
          </a:p>
          <a:p>
            <a:pPr marL="274320" indent="-274320" eaLnBrk="1" fontAlgn="auto" hangingPunct="1">
              <a:spcAft>
                <a:spcPts val="0"/>
              </a:spcAft>
              <a:buClr>
                <a:schemeClr val="accent3"/>
              </a:buClr>
              <a:buFont typeface="Wingdings 2"/>
              <a:buChar char=""/>
              <a:defRPr/>
            </a:pPr>
            <a:r>
              <a:rPr lang="en-US" dirty="0" smtClean="0"/>
              <a:t>Rendering Techniques </a:t>
            </a:r>
          </a:p>
          <a:p>
            <a:pPr marL="274320" indent="-274320" eaLnBrk="1" fontAlgn="auto" hangingPunct="1">
              <a:spcAft>
                <a:spcPts val="0"/>
              </a:spcAft>
              <a:buClr>
                <a:schemeClr val="accent3"/>
              </a:buClr>
              <a:buFont typeface="Wingdings 2"/>
              <a:buChar char=""/>
              <a:defRPr/>
            </a:pPr>
            <a:r>
              <a:rPr lang="en-US" dirty="0" smtClean="0"/>
              <a:t>Capstone Design Project &amp; Presentation </a:t>
            </a:r>
          </a:p>
          <a:p>
            <a:pPr marL="274320" indent="-274320" eaLnBrk="1" fontAlgn="auto" hangingPunct="1">
              <a:spcAft>
                <a:spcPts val="0"/>
              </a:spcAft>
              <a:buClr>
                <a:schemeClr val="accent3"/>
              </a:buClr>
              <a:buFont typeface="Wingdings 2"/>
              <a:buChar char=""/>
              <a:defRPr/>
            </a:pPr>
            <a:endParaRPr lang="en-US" dirty="0"/>
          </a:p>
        </p:txBody>
      </p:sp>
      <p:pic>
        <p:nvPicPr>
          <p:cNvPr id="23555" name="Picture 2" descr="http://school.discoveryeducation.com/clipart/images/pencil.gif"/>
          <p:cNvPicPr>
            <a:picLocks noChangeAspect="1" noChangeArrowheads="1"/>
          </p:cNvPicPr>
          <p:nvPr/>
        </p:nvPicPr>
        <p:blipFill>
          <a:blip r:embed="rId3"/>
          <a:srcRect/>
          <a:stretch>
            <a:fillRect/>
          </a:stretch>
        </p:blipFill>
        <p:spPr bwMode="auto">
          <a:xfrm>
            <a:off x="5181600" y="1219200"/>
            <a:ext cx="1617663" cy="143192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p:cNvSpPr>
          <p:nvPr>
            <p:ph type="title"/>
          </p:nvPr>
        </p:nvSpPr>
        <p:spPr/>
        <p:txBody>
          <a:bodyPr/>
          <a:lstStyle/>
          <a:p>
            <a:pPr eaLnBrk="1" hangingPunct="1"/>
            <a:r>
              <a:rPr lang="en-US" smtClean="0"/>
              <a:t>AIU in conclusion </a:t>
            </a:r>
          </a:p>
        </p:txBody>
      </p:sp>
      <p:sp>
        <p:nvSpPr>
          <p:cNvPr id="25602" name="Rectangle 3"/>
          <p:cNvSpPr>
            <a:spLocks noGrp="1"/>
          </p:cNvSpPr>
          <p:nvPr>
            <p:ph type="body" idx="1"/>
          </p:nvPr>
        </p:nvSpPr>
        <p:spPr/>
        <p:txBody>
          <a:bodyPr/>
          <a:lstStyle/>
          <a:p>
            <a:pPr eaLnBrk="1" hangingPunct="1"/>
            <a:r>
              <a:rPr lang="en-US" smtClean="0"/>
              <a:t>Industry-focused </a:t>
            </a:r>
          </a:p>
          <a:p>
            <a:pPr eaLnBrk="1" hangingPunct="1"/>
            <a:r>
              <a:rPr lang="en-US" smtClean="0"/>
              <a:t>Competitive </a:t>
            </a:r>
          </a:p>
          <a:p>
            <a:pPr eaLnBrk="1" hangingPunct="1"/>
            <a:endParaRPr lang="en-US"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170</TotalTime>
  <Words>517</Words>
  <Application>Microsoft Office PowerPoint</Application>
  <PresentationFormat>On-screen Show (4:3)</PresentationFormat>
  <Paragraphs>51</Paragraphs>
  <Slides>7</Slides>
  <Notes>6</Notes>
  <HiddenSlides>0</HiddenSlides>
  <MMClips>0</MMClips>
  <ScaleCrop>false</ScaleCrop>
  <HeadingPairs>
    <vt:vector size="6" baseType="variant">
      <vt:variant>
        <vt:lpstr>Fonts Used</vt:lpstr>
      </vt:variant>
      <vt:variant>
        <vt:i4>4</vt:i4>
      </vt:variant>
      <vt:variant>
        <vt:lpstr>Design Template</vt:lpstr>
      </vt:variant>
      <vt:variant>
        <vt:i4>4</vt:i4>
      </vt:variant>
      <vt:variant>
        <vt:lpstr>Slide Titles</vt:lpstr>
      </vt:variant>
      <vt:variant>
        <vt:i4>7</vt:i4>
      </vt:variant>
    </vt:vector>
  </HeadingPairs>
  <TitlesOfParts>
    <vt:vector size="15" baseType="lpstr">
      <vt:lpstr>Arial</vt:lpstr>
      <vt:lpstr>Calibri</vt:lpstr>
      <vt:lpstr>Constantia</vt:lpstr>
      <vt:lpstr>Wingdings 2</vt:lpstr>
      <vt:lpstr>Flow</vt:lpstr>
      <vt:lpstr>Flow</vt:lpstr>
      <vt:lpstr>Flow</vt:lpstr>
      <vt:lpstr>Flow</vt:lpstr>
      <vt:lpstr>Slide 1</vt:lpstr>
      <vt:lpstr>About AIU</vt:lpstr>
      <vt:lpstr>Housing </vt:lpstr>
      <vt:lpstr>What does AIU have to offer?</vt:lpstr>
      <vt:lpstr>Admission</vt:lpstr>
      <vt:lpstr>Course Work</vt:lpstr>
      <vt:lpstr>AIU in conclusion </vt:lpstr>
    </vt:vector>
  </TitlesOfParts>
  <Company>CUSD 200</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Homedesignsense.com</dc:title>
  <dc:creator>MFisher</dc:creator>
  <cp:lastModifiedBy>pctech</cp:lastModifiedBy>
  <cp:revision>19</cp:revision>
  <dcterms:created xsi:type="dcterms:W3CDTF">2011-05-09T16:01:25Z</dcterms:created>
  <dcterms:modified xsi:type="dcterms:W3CDTF">2011-05-11T16:54:19Z</dcterms:modified>
</cp:coreProperties>
</file>